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</p:sldIdLst>
  <p:sldSz cx="14630400" cy="8229600"/>
  <p:notesSz cx="8229600" cy="14630400"/>
  <p:embeddedFontLst>
    <p:embeddedFont>
      <p:font typeface="Algerian" panose="04020705040A02060702" pitchFamily="82" charset="0"/>
      <p:regular r:id="rId15"/>
    </p:embeddedFont>
    <p:embeddedFont>
      <p:font typeface="Aptos Narrow" panose="020B0004020202020204" pitchFamily="34" charset="0"/>
      <p:regular r:id="rId16"/>
      <p:bold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Barlow Bold" panose="00000800000000000000" pitchFamily="2" charset="0"/>
      <p:bold r:id="rId20"/>
    </p:embeddedFont>
    <p:embeddedFont>
      <p:font typeface="Blackadder ITC" panose="04020505051007020D02" pitchFamily="8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4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F7A21-01AD-560B-98DC-6855B1C0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46402-EC2C-87A3-BE2D-297D8E26E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E5DC5-454D-9C22-F438-7B7853FBC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F7B5-9394-9C65-0FB9-852F5BBF5F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6" y="2666762"/>
            <a:ext cx="7987733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Epidemic Spread Simulation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0383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This presentation will guide you through the workings of our Epidemic Spread Simulation, a project aimed at visually modeling infectious disease dynamics.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55196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5272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501163"/>
            <a:ext cx="3489841" cy="1615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/>
            <a:r>
              <a:rPr lang="en-US" sz="2400" b="1" dirty="0">
                <a:solidFill>
                  <a:srgbClr val="E0E4E6"/>
                </a:solidFill>
                <a:latin typeface="Aptos Narrow" panose="020B0004020202020204" pitchFamily="34" charset="0"/>
                <a:ea typeface="Barlow Bold" pitchFamily="34" charset="-122"/>
                <a:cs typeface="Barlow Bold" pitchFamily="34" charset="-120"/>
              </a:rPr>
              <a:t>Ivo</a:t>
            </a: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400" b="1" dirty="0">
                <a:solidFill>
                  <a:srgbClr val="E0E4E6"/>
                </a:solidFill>
                <a:latin typeface="Bahnschrift" panose="020B0502040204020203" pitchFamily="34" charset="0"/>
                <a:ea typeface="Barlow Bold" pitchFamily="34" charset="-122"/>
                <a:cs typeface="Barlow Bold" pitchFamily="34" charset="-120"/>
              </a:rPr>
              <a:t>Sardzovski-Teovski</a:t>
            </a: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 </a:t>
            </a:r>
          </a:p>
          <a:p>
            <a:pPr algn="l" rtl="0"/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Konstantin </a:t>
            </a:r>
            <a:r>
              <a:rPr lang="en-US" sz="2400" b="1" dirty="0" err="1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Pandilovski</a:t>
            </a: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</a:t>
            </a:r>
          </a:p>
          <a:p>
            <a:pPr algn="l" rtl="0"/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Marko Petrov !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6146E-FBE3-E823-332E-D125B9B12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324" y="6614040"/>
            <a:ext cx="2488676" cy="1615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88A06-BC3B-EE64-48D3-563BD9AF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BC4FE-48BC-2CCC-E206-5440FEBD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724" y="6614040"/>
            <a:ext cx="2488676" cy="1615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089971-CB22-9F46-3396-C8C02EB7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4040"/>
            <a:ext cx="2488676" cy="1615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A4A9B-5FE2-C856-3E7A-9915FA79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8676" cy="161556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6235579-706D-AFAC-CC6F-860F03A9CC8B}"/>
              </a:ext>
            </a:extLst>
          </p:cNvPr>
          <p:cNvSpPr/>
          <p:nvPr/>
        </p:nvSpPr>
        <p:spPr>
          <a:xfrm>
            <a:off x="1244338" y="2149043"/>
            <a:ext cx="71949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Blackadder ITC" panose="04020505051007020D02" pitchFamily="82" charset="0"/>
                <a:ea typeface="Spline Sans Bold" pitchFamily="34" charset="-122"/>
                <a:cs typeface="Spline Sans Bold" pitchFamily="34" charset="-120"/>
              </a:rPr>
              <a:t>CHALLENGES</a:t>
            </a:r>
            <a:endParaRPr lang="en-US" sz="4300" dirty="0">
              <a:latin typeface="Blackadder ITC" panose="04020505051007020D02" pitchFamily="82" charset="0"/>
            </a:endParaRPr>
          </a:p>
        </p:txBody>
      </p: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2C19647A-F2F3-ADBF-E7CD-AE977FA9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394" y="3926736"/>
            <a:ext cx="5115611" cy="2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55AC1-DB61-104D-54E7-77AB1913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5372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Conclusion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&amp;&amp;  Q&amp;A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59331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Epidemic Spread Simulation highlights the importance of algorithms in modeling real-world challenges. Recursive, sorting, and search functions played a key role in tracking daily changes, organizing data, and analyzing infection patterns, offering clear insights into epidemic dynamics.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2574F-78F9-2B5A-21EC-3235CE3F7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476" y="6655324"/>
            <a:ext cx="2669924" cy="1574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What is it?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Epidemic Spread Simulation is a model that simulates the spread of a disease through a population, tracking individuals in different stages of infection.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Our Goals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We aim to visually demonstrate how diseases spread, reach peak levels, and eventually recede. We will explore how changes in infection and recovery rates affect the simulation.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4D2E8-8BBB-374B-9E88-7DB2DD3F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724" y="6614040"/>
            <a:ext cx="2488676" cy="161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97DEF6-D5E1-1DBD-94F8-EA3D8D26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040"/>
            <a:ext cx="2488676" cy="1615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65BD4-81CC-923D-951B-146C82B8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C2C8-5955-353A-8976-7D35FEAE4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4C14DB-067B-1B6E-2C25-A7C41602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79CDF6-2C04-3EF9-6527-7A93522B75CB}"/>
              </a:ext>
            </a:extLst>
          </p:cNvPr>
          <p:cNvSpPr/>
          <p:nvPr/>
        </p:nvSpPr>
        <p:spPr>
          <a:xfrm>
            <a:off x="832485" y="1034296"/>
            <a:ext cx="5285661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4150" dirty="0">
              <a:latin typeface="Algerian" panose="04020705040A02060702" pitchFamily="8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BB45FEB-34AB-9CD0-D73E-0F945C85CEDB}"/>
              </a:ext>
            </a:extLst>
          </p:cNvPr>
          <p:cNvSpPr/>
          <p:nvPr/>
        </p:nvSpPr>
        <p:spPr>
          <a:xfrm>
            <a:off x="832485" y="2074783"/>
            <a:ext cx="176183" cy="190105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BBB41AB-A04E-4B19-0D7F-1179322FA614}"/>
              </a:ext>
            </a:extLst>
          </p:cNvPr>
          <p:cNvSpPr/>
          <p:nvPr/>
        </p:nvSpPr>
        <p:spPr>
          <a:xfrm>
            <a:off x="1040606" y="201882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Recursive Algorithm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451E98D-5210-A8F0-8D61-0C27EE0933DA}"/>
              </a:ext>
            </a:extLst>
          </p:cNvPr>
          <p:cNvSpPr/>
          <p:nvPr/>
        </p:nvSpPr>
        <p:spPr>
          <a:xfrm>
            <a:off x="1040606" y="2351023"/>
            <a:ext cx="2966680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Updates the simulation daily, accounting for changes in infection and recovery states.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1BF7A15-9FC9-3A46-CC84-9715C4831718}"/>
              </a:ext>
            </a:extLst>
          </p:cNvPr>
          <p:cNvSpPr/>
          <p:nvPr/>
        </p:nvSpPr>
        <p:spPr>
          <a:xfrm>
            <a:off x="4291131" y="2091097"/>
            <a:ext cx="148709" cy="152398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627981B-D322-CBB9-A266-44EBE26AD750}"/>
              </a:ext>
            </a:extLst>
          </p:cNvPr>
          <p:cNvSpPr/>
          <p:nvPr/>
        </p:nvSpPr>
        <p:spPr>
          <a:xfrm>
            <a:off x="4601647" y="201882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Sorting Algorithm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A4595D7-988A-C79D-0976-D85F5F00DAA6}"/>
              </a:ext>
            </a:extLst>
          </p:cNvPr>
          <p:cNvSpPr/>
          <p:nvPr/>
        </p:nvSpPr>
        <p:spPr>
          <a:xfrm>
            <a:off x="4601647" y="2351024"/>
            <a:ext cx="3250880" cy="190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Organizes individuals by their infection status, enabling analysis of different population segments.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F911152-921C-8BE0-B50C-DB0E419D35D6}"/>
              </a:ext>
            </a:extLst>
          </p:cNvPr>
          <p:cNvSpPr/>
          <p:nvPr/>
        </p:nvSpPr>
        <p:spPr>
          <a:xfrm>
            <a:off x="832485" y="4114800"/>
            <a:ext cx="110195" cy="100550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5F8E06A-C6BF-3C84-FDC0-71C908E2962E}"/>
              </a:ext>
            </a:extLst>
          </p:cNvPr>
          <p:cNvSpPr/>
          <p:nvPr/>
        </p:nvSpPr>
        <p:spPr>
          <a:xfrm>
            <a:off x="1040606" y="4044653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Search</a:t>
            </a:r>
            <a:r>
              <a:rPr lang="en-US" sz="20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 Algorithms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0407856-B74A-6BCE-2CC5-59BB458B3027}"/>
              </a:ext>
            </a:extLst>
          </p:cNvPr>
          <p:cNvSpPr/>
          <p:nvPr/>
        </p:nvSpPr>
        <p:spPr>
          <a:xfrm>
            <a:off x="1008668" y="4356483"/>
            <a:ext cx="2966680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Analyzes data by age group and infection state, providing valuable insights.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5D535899-7190-1FDD-9644-58606B3721FA}"/>
              </a:ext>
            </a:extLst>
          </p:cNvPr>
          <p:cNvSpPr/>
          <p:nvPr/>
        </p:nvSpPr>
        <p:spPr>
          <a:xfrm>
            <a:off x="4269414" y="4163533"/>
            <a:ext cx="192142" cy="211518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241FA50-8098-2EC3-62EA-72AF9C159804}"/>
              </a:ext>
            </a:extLst>
          </p:cNvPr>
          <p:cNvSpPr/>
          <p:nvPr/>
        </p:nvSpPr>
        <p:spPr>
          <a:xfrm>
            <a:off x="4601647" y="4163533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Randomness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8DFBF087-92E2-A1D9-181D-4A6287B4D34A}"/>
              </a:ext>
            </a:extLst>
          </p:cNvPr>
          <p:cNvSpPr/>
          <p:nvPr/>
        </p:nvSpPr>
        <p:spPr>
          <a:xfrm>
            <a:off x="4601646" y="4493931"/>
            <a:ext cx="3250881" cy="190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Introduces real-life variability by using random infection and recovery rates, reflecting the unpredictable nature of disease spread.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5C85CE8A-959E-F1A2-DA99-429E44E4BC86}"/>
              </a:ext>
            </a:extLst>
          </p:cNvPr>
          <p:cNvSpPr/>
          <p:nvPr/>
        </p:nvSpPr>
        <p:spPr>
          <a:xfrm>
            <a:off x="799490" y="5869661"/>
            <a:ext cx="176183" cy="190104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rgbClr val="7030A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08D421DA-5F26-25B5-559D-8A20ED192C35}"/>
              </a:ext>
            </a:extLst>
          </p:cNvPr>
          <p:cNvSpPr/>
          <p:nvPr/>
        </p:nvSpPr>
        <p:spPr>
          <a:xfrm>
            <a:off x="1040606" y="579951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User Input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569C6C2-AE18-1A1E-F8BF-2EA21ED9CA8A}"/>
              </a:ext>
            </a:extLst>
          </p:cNvPr>
          <p:cNvSpPr/>
          <p:nvPr/>
        </p:nvSpPr>
        <p:spPr>
          <a:xfrm>
            <a:off x="1040606" y="6129912"/>
            <a:ext cx="2966680" cy="770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Allows dynamic changes to infection/recovery/rates.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8A46209A-6B4A-5CEA-C5AE-B7724EBC1281}"/>
              </a:ext>
            </a:extLst>
          </p:cNvPr>
          <p:cNvSpPr/>
          <p:nvPr/>
        </p:nvSpPr>
        <p:spPr>
          <a:xfrm>
            <a:off x="4601647" y="6537620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chemeClr val="bg1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Daily Statistics</a:t>
            </a:r>
            <a:endParaRPr lang="en-US" sz="2050" dirty="0">
              <a:latin typeface="Algerian" panose="04020705040A02060702" pitchFamily="82" charset="0"/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C5A55BE9-A914-BC01-097F-59D711DFA9AC}"/>
              </a:ext>
            </a:extLst>
          </p:cNvPr>
          <p:cNvSpPr/>
          <p:nvPr/>
        </p:nvSpPr>
        <p:spPr>
          <a:xfrm>
            <a:off x="4277393" y="6607767"/>
            <a:ext cx="176183" cy="190104"/>
          </a:xfrm>
          <a:prstGeom prst="roundRect">
            <a:avLst>
              <a:gd name="adj" fmla="val 85716"/>
            </a:avLst>
          </a:prstGeom>
          <a:solidFill>
            <a:srgbClr val="0A081B"/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961F5E91-6343-3F3E-D0A4-42B75E9D8380}"/>
              </a:ext>
            </a:extLst>
          </p:cNvPr>
          <p:cNvSpPr/>
          <p:nvPr/>
        </p:nvSpPr>
        <p:spPr>
          <a:xfrm>
            <a:off x="4601647" y="6900421"/>
            <a:ext cx="2966680" cy="770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Tracks key metrics for each day of the simulation.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FF0684-CEA7-CAA0-4C37-C5EB64258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262" y="-3583"/>
            <a:ext cx="2158738" cy="14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3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268" y="1011674"/>
            <a:ext cx="5170408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Methodology</a:t>
            </a:r>
            <a:endParaRPr lang="en-US" sz="405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48001" y="2006917"/>
            <a:ext cx="30480" cy="5210889"/>
          </a:xfrm>
          <a:prstGeom prst="roundRect">
            <a:avLst>
              <a:gd name="adj" fmla="val 114502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94460" y="2515076"/>
            <a:ext cx="814268" cy="30480"/>
          </a:xfrm>
          <a:prstGeom prst="roundRect">
            <a:avLst>
              <a:gd name="adj" fmla="val 114502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01541" y="2268617"/>
            <a:ext cx="523399" cy="52339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6089" y="2375178"/>
            <a:ext cx="13418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442805" y="2239566"/>
            <a:ext cx="5886926" cy="1621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simulation starts with user input, such as the total population, initial number of infected individuals, and infection and recovery rates.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394460" y="4329589"/>
            <a:ext cx="814268" cy="30480"/>
          </a:xfrm>
          <a:prstGeom prst="roundRect">
            <a:avLst>
              <a:gd name="adj" fmla="val 1145025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901541" y="4083129"/>
            <a:ext cx="523399" cy="52339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6920" y="4189690"/>
            <a:ext cx="17252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442805" y="4054078"/>
            <a:ext cx="5886926" cy="1081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recursive function iterates through each day, updating individuals' states based on infection and recovery rates.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394460" y="5771912"/>
            <a:ext cx="814268" cy="30480"/>
          </a:xfrm>
          <a:prstGeom prst="roundRect">
            <a:avLst>
              <a:gd name="adj" fmla="val 1145025"/>
            </a:avLst>
          </a:prstGeom>
          <a:solidFill>
            <a:srgbClr val="37A7E7"/>
          </a:solidFill>
          <a:ln/>
        </p:spPr>
      </p:sp>
      <p:sp>
        <p:nvSpPr>
          <p:cNvPr id="14" name="Shape 11"/>
          <p:cNvSpPr/>
          <p:nvPr/>
        </p:nvSpPr>
        <p:spPr>
          <a:xfrm>
            <a:off x="901541" y="5525453"/>
            <a:ext cx="523399" cy="523399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72396" y="5632013"/>
            <a:ext cx="18168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2442805" y="5496401"/>
            <a:ext cx="5886926" cy="2162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simulation utilizes sorting and search algorithms to analyze the data and provide daily summaries, including key metrics such as the number of individuals in each state (Susceptible, Infected, Recovered).</a:t>
            </a:r>
            <a:endParaRPr lang="en-US" sz="1800" dirty="0">
              <a:latin typeface="Bahnschrift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5345C9-83C9-3B6A-DABA-B302B293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52702"/>
            <a:ext cx="2121031" cy="13768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Recursive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Algorithm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Purpose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recursive algorithm is responsible for daily updates to the population, tracking individual states (Susceptible, Infected, Recovered) and applying infection and recovery rates.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Key Points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15992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This algorithm continues until the user-defined number of days is reached, providing a dynamic representation of disease spread over time.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F9429-6664-34A2-41E8-B862BE8C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724" y="6614040"/>
            <a:ext cx="2488676" cy="1615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3B7F55-7C85-2F3C-97AD-315928D2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8676" cy="1615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6D5AC-8B89-9C18-06CA-6C3FBA2D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04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812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Sorting Algorithm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737366"/>
            <a:ext cx="3584615" cy="381095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0146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Purpose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1333" y="3505676"/>
            <a:ext cx="3030022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sorting algorithm organizes individuals by their state (Susceptible, Infected, Recovered), allowing for efficient analysis of different population segments.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5468" y="2737366"/>
            <a:ext cx="3584615" cy="381095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30146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Implementation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72764" y="3505676"/>
            <a:ext cx="30300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algorithm is called after each daily simulation step, ensuring the data remains organized and readily available for analysis.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AB9D6-9784-84C1-947A-2B248773A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14040"/>
            <a:ext cx="2488676" cy="1615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1FFD5-6466-421F-7893-099AE220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24" y="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215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Search Algorithm</a:t>
            </a:r>
            <a:endParaRPr lang="en-US" sz="4300" dirty="0">
              <a:latin typeface="Algerian" panose="04020705040A02060702" pitchFamily="8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97763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8416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State Search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43326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Counts individuals in each state (Susceptible, Infected, Recovered), providing a snapshot of the disease's impact on the population.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42" y="297763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38416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Age Group Search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57142" y="43326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Analyzes the population by age group (0-18, 19-69, 70+), revealing potential variations in susceptibility or severity of infection.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90FD9-DFD8-AD03-7E62-5E6BF0EC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4332"/>
            <a:ext cx="71949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User Input and Randomness</a:t>
            </a:r>
            <a:endParaRPr lang="en-US" sz="4300" dirty="0">
              <a:latin typeface="Algerian" panose="04020705040A02060702" pitchFamily="8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31" y="2503884"/>
            <a:ext cx="3193256" cy="2169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3630216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933003" y="27507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User Input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33003" y="3241715"/>
            <a:ext cx="75865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Users provide key parameters such as the total population, infection/recovery rates, and simulation duration, allowing for customized scenarios.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747861" y="4689277"/>
            <a:ext cx="7956828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83" y="4735354"/>
            <a:ext cx="6386632" cy="21697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596" y="557331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529632" y="49821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Randomness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29632" y="5473184"/>
            <a:ext cx="59899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simulation introduces randomness to simulate real-life variability in infection and recovery, reflecting the unpredictable nature of disease spread.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B451F5-617D-038F-4FC3-D17E5232D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724" y="6614040"/>
            <a:ext cx="2488676" cy="1615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9102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Simulation Results</a:t>
            </a:r>
            <a:endParaRPr lang="en-US" sz="4300" dirty="0">
              <a:latin typeface="Algerian" panose="04020705040A02060702" pitchFamily="8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670572"/>
            <a:ext cx="3225522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311009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336375" y="29173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Daily Statistics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36375" y="3408402"/>
            <a:ext cx="91831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The simulation provides daily statistics on the number of Susceptible, Infected, and Recovered individuals, as well as age group analysis.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212908" y="4430078"/>
            <a:ext cx="943010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568666"/>
            <a:ext cx="6451163" cy="2169795"/>
          </a:xfrm>
          <a:prstGeom prst="roundRect">
            <a:avLst>
              <a:gd name="adj" fmla="val 1706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5406628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62017" y="4815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Summary Report</a:t>
            </a:r>
            <a:endParaRPr lang="en-US" sz="2150" dirty="0">
              <a:latin typeface="Algerian" panose="04020705040A02060702" pitchFamily="8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62017" y="5306497"/>
            <a:ext cx="595753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hnschrift" panose="020B0502040204020203" pitchFamily="34" charset="0"/>
                <a:ea typeface="Barlow" pitchFamily="34" charset="-122"/>
                <a:cs typeface="Barlow" pitchFamily="34" charset="-120"/>
              </a:rPr>
              <a:t>A summary report presents the final distribution of states, key insights from the simulation, and potential implications for understanding disease spread.</a:t>
            </a:r>
            <a:endParaRPr lang="en-US" sz="1900" dirty="0">
              <a:latin typeface="Bahnschrif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6B13CE-DAFE-7D72-848F-C9DD0BC0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724" y="6614040"/>
            <a:ext cx="2488676" cy="1615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4B76F-64CE-2B3D-3A94-A5AC0C2F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36190" cy="1321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605</Words>
  <Application>Microsoft Office PowerPoint</Application>
  <PresentationFormat>Custom</PresentationFormat>
  <Paragraphs>72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Bahnschrift</vt:lpstr>
      <vt:lpstr>Arial</vt:lpstr>
      <vt:lpstr>Spline Sans Bold</vt:lpstr>
      <vt:lpstr>Aptos Narrow</vt:lpstr>
      <vt:lpstr>Algerian</vt:lpstr>
      <vt:lpstr>Barlow Bold</vt:lpstr>
      <vt:lpstr>Blackadder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Ivo Sardzovski-Teovski</cp:lastModifiedBy>
  <cp:revision>9</cp:revision>
  <dcterms:created xsi:type="dcterms:W3CDTF">2024-12-22T17:52:33Z</dcterms:created>
  <dcterms:modified xsi:type="dcterms:W3CDTF">2024-12-22T19:34:42Z</dcterms:modified>
</cp:coreProperties>
</file>